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0" r:id="rId5"/>
    <p:sldId id="259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s-E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543"/>
    <p:restoredTop sz="94652"/>
  </p:normalViewPr>
  <p:slideViewPr>
    <p:cSldViewPr showGuides="1">
      <p:cViewPr varScale="1">
        <p:scale>
          <a:sx n="69" d="100"/>
          <a:sy n="69" d="100"/>
        </p:scale>
        <p:origin x="-12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Haga clic para cambiar el estilo de título	</a:t>
            </a:r>
            <a:endParaRPr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Haga clic para modificar el estilo de texto del patrón</a:t>
            </a:r>
            <a:endParaRPr dirty="0"/>
          </a:p>
          <a:p>
            <a:pPr lvl="1"/>
            <a:r>
              <a:rPr dirty="0"/>
              <a:t>Segundo nivel</a:t>
            </a:r>
            <a:endParaRPr dirty="0"/>
          </a:p>
          <a:p>
            <a:pPr lvl="2"/>
            <a:r>
              <a:rPr dirty="0"/>
              <a:t>Tercer nivel</a:t>
            </a:r>
            <a:endParaRPr dirty="0"/>
          </a:p>
          <a:p>
            <a:pPr lvl="3"/>
            <a:r>
              <a:rPr dirty="0"/>
              <a:t>Cuarto nivel</a:t>
            </a:r>
            <a:endParaRPr dirty="0"/>
          </a:p>
          <a:p>
            <a:pPr lvl="4"/>
            <a:r>
              <a:rPr dirty="0"/>
              <a:t>Quinto nivel</a:t>
            </a:r>
            <a:endParaRPr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s-E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s-E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70" name="Title 2069"/>
          <p:cNvSpPr>
            <a:spLocks noGrp="1"/>
          </p:cNvSpPr>
          <p:nvPr>
            <p:ph type="ctrTitle"/>
          </p:nvPr>
        </p:nvSpPr>
        <p:spPr>
          <a:xfrm>
            <a:off x="646430" y="590550"/>
            <a:ext cx="7811770" cy="3243580"/>
          </a:xfrm>
        </p:spPr>
        <p:txBody>
          <a:bodyPr anchor="ctr"/>
          <a:p>
            <a:pPr defTabSz="914400">
              <a:buSzPct val="100000"/>
            </a:pPr>
            <a:br>
              <a:rPr lang="sr-Cyrl-RS" sz="2800" b="1" kern="1200" baseline="0">
                <a:solidFill>
                  <a:schemeClr val="tx1"/>
                </a:solidFill>
                <a:latin typeface="Comic Sans MS" panose="030F0702030302020204" charset="0"/>
                <a:ea typeface="Arial" panose="020B0604020202020204" pitchFamily="34" charset="0"/>
                <a:cs typeface="Comic Sans MS" panose="030F0702030302020204" charset="0"/>
              </a:rPr>
            </a:br>
            <a:br>
              <a:rPr lang="sr-Cyrl-RS" sz="2800" b="1" kern="1200" baseline="0">
                <a:solidFill>
                  <a:schemeClr val="tx1"/>
                </a:solidFill>
                <a:latin typeface="Comic Sans MS" panose="030F0702030302020204" charset="0"/>
                <a:ea typeface="Arial" panose="020B0604020202020204" pitchFamily="34" charset="0"/>
                <a:cs typeface="Comic Sans MS" panose="030F0702030302020204" charset="0"/>
              </a:rPr>
            </a:br>
            <a:r>
              <a:rPr lang="sr-Cyrl-RS" sz="2800" b="1" kern="1200" baseline="0">
                <a:solidFill>
                  <a:schemeClr val="tx1"/>
                </a:solidFill>
                <a:latin typeface="Comic Sans MS" panose="030F0702030302020204" charset="0"/>
                <a:ea typeface="Arial" panose="020B0604020202020204" pitchFamily="34" charset="0"/>
                <a:cs typeface="Comic Sans MS" panose="030F0702030302020204" charset="0"/>
              </a:rPr>
              <a:t>ОШ “Десанка Максимовић”, Зајечар</a:t>
            </a:r>
            <a:br>
              <a:rPr lang="sr-Cyrl-RS" sz="2800" b="1" kern="1200" baseline="0">
                <a:solidFill>
                  <a:schemeClr val="tx1"/>
                </a:solidFill>
                <a:latin typeface="Comic Sans MS" panose="030F0702030302020204" charset="0"/>
                <a:ea typeface="Arial" panose="020B0604020202020204" pitchFamily="34" charset="0"/>
                <a:cs typeface="Comic Sans MS" panose="030F0702030302020204" charset="0"/>
              </a:rPr>
            </a:br>
            <a:br>
              <a:rPr lang="sr-Cyrl-RS" sz="2800" b="1" kern="1200" baseline="0">
                <a:solidFill>
                  <a:schemeClr val="tx1"/>
                </a:solidFill>
                <a:latin typeface="Comic Sans MS" panose="030F0702030302020204" charset="0"/>
                <a:ea typeface="Arial" panose="020B0604020202020204" pitchFamily="34" charset="0"/>
                <a:cs typeface="Comic Sans MS" panose="030F0702030302020204" charset="0"/>
              </a:rPr>
            </a:br>
            <a:r>
              <a:rPr lang="sr-Cyrl-RS" sz="2800" b="1" kern="1200" baseline="0">
                <a:solidFill>
                  <a:schemeClr val="tx1"/>
                </a:solidFill>
                <a:latin typeface="Comic Sans MS" panose="030F0702030302020204" charset="0"/>
                <a:ea typeface="Arial" panose="020B0604020202020204" pitchFamily="34" charset="0"/>
                <a:cs typeface="Comic Sans MS" panose="030F0702030302020204" charset="0"/>
              </a:rPr>
              <a:t>Пројекат: Дан школе на даљину</a:t>
            </a:r>
            <a:br>
              <a:rPr lang="sr-Cyrl-RS" sz="2800" b="1" kern="1200" baseline="0">
                <a:solidFill>
                  <a:schemeClr val="tx1"/>
                </a:solidFill>
                <a:latin typeface="Comic Sans MS" panose="030F0702030302020204" charset="0"/>
                <a:ea typeface="Arial" panose="020B0604020202020204" pitchFamily="34" charset="0"/>
                <a:cs typeface="Comic Sans MS" panose="030F0702030302020204" charset="0"/>
              </a:rPr>
            </a:br>
            <a:br>
              <a:rPr lang="sr-Cyrl-RS" sz="2800" b="1" kern="1200" baseline="0">
                <a:solidFill>
                  <a:schemeClr val="tx1"/>
                </a:solidFill>
                <a:latin typeface="Comic Sans MS" panose="030F0702030302020204" charset="0"/>
                <a:ea typeface="Arial" panose="020B0604020202020204" pitchFamily="34" charset="0"/>
                <a:cs typeface="Comic Sans MS" panose="030F0702030302020204" charset="0"/>
              </a:rPr>
            </a:br>
            <a:br>
              <a:rPr lang="sr-Cyrl-RS" sz="2400" b="1" kern="1200" baseline="0">
                <a:solidFill>
                  <a:schemeClr val="tx1"/>
                </a:solidFill>
                <a:latin typeface="Comic Sans MS" panose="030F0702030302020204" charset="0"/>
                <a:ea typeface="Arial" panose="020B0604020202020204" pitchFamily="34" charset="0"/>
                <a:cs typeface="Comic Sans MS" panose="030F0702030302020204" charset="0"/>
              </a:rPr>
            </a:br>
            <a:br>
              <a:rPr lang="sr-Cyrl-RS" sz="2400" b="1" kern="1200" baseline="0">
                <a:solidFill>
                  <a:schemeClr val="tx1"/>
                </a:solidFill>
                <a:latin typeface="Comic Sans MS" panose="030F0702030302020204" charset="0"/>
                <a:ea typeface="Arial" panose="020B0604020202020204" pitchFamily="34" charset="0"/>
                <a:cs typeface="Comic Sans MS" panose="030F0702030302020204" charset="0"/>
              </a:rPr>
            </a:br>
            <a:r>
              <a:rPr lang="sr-Cyrl-RS" sz="2400" b="1" kern="1200" baseline="0">
                <a:solidFill>
                  <a:schemeClr val="tx1"/>
                </a:solidFill>
                <a:latin typeface="Comic Sans MS" panose="030F0702030302020204" charset="0"/>
                <a:ea typeface="Arial" panose="020B0604020202020204" pitchFamily="34" charset="0"/>
                <a:cs typeface="Comic Sans MS" panose="030F0702030302020204" charset="0"/>
              </a:rPr>
              <a:t>ФИЛМ</a:t>
            </a:r>
            <a:br>
              <a:rPr lang="sr-Cyrl-RS" sz="2400" b="1" kern="1200" baseline="0">
                <a:solidFill>
                  <a:schemeClr val="tx1"/>
                </a:solidFill>
                <a:latin typeface="Comic Sans MS" panose="030F0702030302020204" charset="0"/>
                <a:ea typeface="Arial" panose="020B0604020202020204" pitchFamily="34" charset="0"/>
                <a:cs typeface="Comic Sans MS" panose="030F0702030302020204" charset="0"/>
              </a:rPr>
            </a:br>
            <a:br>
              <a:rPr lang="sr-Cyrl-RS" sz="2400" b="1" kern="1200" baseline="0">
                <a:solidFill>
                  <a:schemeClr val="tx1"/>
                </a:solidFill>
                <a:latin typeface="Comic Sans MS" panose="030F0702030302020204" charset="0"/>
                <a:ea typeface="Arial" panose="020B0604020202020204" pitchFamily="34" charset="0"/>
                <a:cs typeface="Comic Sans MS" panose="030F0702030302020204" charset="0"/>
              </a:rPr>
            </a:br>
            <a:br>
              <a:rPr lang="sr-Cyrl-RS" sz="240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sr-Cyrl-RS" sz="3600" b="1" i="1" kern="1200" baseline="0">
                <a:solidFill>
                  <a:srgbClr val="FF0000"/>
                </a:solidFill>
                <a:latin typeface="Comic Sans MS" panose="030F0702030302020204" charset="0"/>
                <a:ea typeface="Arial" panose="020B0604020202020204" pitchFamily="34" charset="0"/>
                <a:cs typeface="Comic Sans MS" panose="030F0702030302020204" charset="0"/>
              </a:rPr>
              <a:t>ЗАМИСЛИ...И ТО ЋЕ ПРОЋИ</a:t>
            </a:r>
            <a:endParaRPr lang="sr-Cyrl-RS" sz="3600" b="1" i="1" kern="1200" baseline="0">
              <a:solidFill>
                <a:srgbClr val="FF0000"/>
              </a:solidFill>
              <a:latin typeface="Comic Sans MS" panose="030F0702030302020204" charset="0"/>
              <a:ea typeface="Arial" panose="020B0604020202020204" pitchFamily="3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2055" y="-121920"/>
            <a:ext cx="5067300" cy="1329055"/>
          </a:xfrm>
        </p:spPr>
        <p:txBody>
          <a:bodyPr/>
          <a:p>
            <a:r>
              <a:rPr lang="sr-Cyrl-RS" altLang="en-US"/>
              <a:t>          </a:t>
            </a:r>
            <a:br>
              <a:rPr lang="sr-Cyrl-RS" altLang="en-US">
                <a:latin typeface="Comic Sans MS" panose="030F0702030302020204" charset="0"/>
                <a:cs typeface="Comic Sans MS" panose="030F0702030302020204" charset="0"/>
              </a:rPr>
            </a:br>
            <a:r>
              <a:rPr lang="sr-Cyrl-RS" altLang="en-US" sz="2000">
                <a:latin typeface="Comic Sans MS" panose="030F0702030302020204" charset="0"/>
                <a:cs typeface="Comic Sans MS" panose="030F0702030302020204" charset="0"/>
              </a:rPr>
              <a:t>Наш </a:t>
            </a:r>
            <a:r>
              <a:rPr lang="sr-Latn-RS" altLang="en-US" sz="2000">
                <a:latin typeface="Comic Sans MS" panose="030F0702030302020204" charset="0"/>
                <a:cs typeface="Comic Sans MS" panose="030F0702030302020204" charset="0"/>
              </a:rPr>
              <a:t>d</a:t>
            </a:r>
            <a:r>
              <a:rPr lang="sr-Latn-RS" altLang="sr-Cyrl-RS" sz="2000">
                <a:latin typeface="Comic Sans MS" panose="030F0702030302020204" charset="0"/>
                <a:cs typeface="Comic Sans MS" panose="030F0702030302020204" charset="0"/>
              </a:rPr>
              <a:t>ream team</a:t>
            </a:r>
            <a:br>
              <a:rPr lang="sr-Cyrl-RS" altLang="sr-Cyrl-RS" sz="2000">
                <a:latin typeface="Comic Sans MS" panose="030F0702030302020204" charset="0"/>
                <a:cs typeface="Comic Sans MS" panose="030F0702030302020204" charset="0"/>
              </a:rPr>
            </a:br>
            <a:r>
              <a:rPr lang="sr-Cyrl-RS" altLang="sr-Cyrl-RS" sz="2000">
                <a:latin typeface="Comic Sans MS" panose="030F0702030302020204" charset="0"/>
                <a:cs typeface="Comic Sans MS" panose="030F0702030302020204" charset="0"/>
              </a:rPr>
              <a:t>Лидија Миленковић, Стеван Јовановић и Бранкица Потић</a:t>
            </a:r>
            <a:br>
              <a:rPr lang="sr-Cyrl-RS" altLang="sr-Cyrl-RS" sz="2000">
                <a:latin typeface="Comic Sans MS" panose="030F0702030302020204" charset="0"/>
                <a:cs typeface="Comic Sans MS" panose="030F0702030302020204" charset="0"/>
              </a:rPr>
            </a:br>
            <a:endParaRPr lang="sr-Cyrl-RS" altLang="sr-Cyrl-RS" sz="2000"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33045" y="1299845"/>
            <a:ext cx="4032250" cy="245173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4550" y="1609725"/>
            <a:ext cx="4032250" cy="33940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Title 55297"/>
          <p:cNvSpPr>
            <a:spLocks noGrp="1"/>
          </p:cNvSpPr>
          <p:nvPr>
            <p:ph type="title"/>
          </p:nvPr>
        </p:nvSpPr>
        <p:spPr>
          <a:xfrm>
            <a:off x="455930" y="63500"/>
            <a:ext cx="8230870" cy="940435"/>
          </a:xfrm>
        </p:spPr>
        <p:txBody>
          <a:bodyPr anchor="ctr"/>
          <a:p>
            <a:r>
              <a:rPr lang="sr-Cyrl-RS" sz="28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Идеја</a:t>
            </a:r>
            <a:endParaRPr lang="sr-Cyrl-RS" sz="280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55299" name="Text Placeholder 55298"/>
          <p:cNvSpPr>
            <a:spLocks noGrp="1"/>
          </p:cNvSpPr>
          <p:nvPr>
            <p:ph type="body" idx="1"/>
          </p:nvPr>
        </p:nvSpPr>
        <p:spPr>
          <a:xfrm>
            <a:off x="455930" y="762000"/>
            <a:ext cx="8230235" cy="5121910"/>
          </a:xfrm>
        </p:spPr>
        <p:txBody>
          <a:bodyPr/>
          <a:p>
            <a:r>
              <a:rPr lang="sr-Cyrl-RS" sz="16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Драмска дружина наше школе активно и успешно ради већ више од 10 година и, између осталог, редовно приређује представе поводом Дана школе. Ове године, у условима ванредног стања и изолације, били смо свесни да ће наши ученици и родитељи остати ускраћени за још један такав ужитак,па је добро уиграна екипа наставника -Стевана Јовановића и Лидије Миленковић, наставника српског језика, као и Бранкице Потић, наставнице енглеског језика решила да предложи ученицима снимање филма, уместо представе за Дан школе. Ученици су идеју прихватили са одушевљењем.</a:t>
            </a:r>
            <a:endParaRPr lang="sr-Cyrl-RS" sz="16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sr-Cyrl-RS" sz="16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Окосницу сценарија за филм, замишљен као један наставни дан учења на даљину</a:t>
            </a:r>
            <a:r>
              <a:rPr lang="sr-Latn-RS" altLang="sr-Cyrl-RS" sz="16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, </a:t>
            </a:r>
            <a:r>
              <a:rPr lang="sr-Cyrl-RS" sz="16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написало је ово троје наставника, а ученици, који су имали онлајн приступ документу, такође су обогатили текст својим идејама. </a:t>
            </a:r>
            <a:endParaRPr lang="sr-Cyrl-RS" sz="16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sr-Cyrl-RS" sz="16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Имајући на уму, узраст, способности и индивидуалне склоности наших ученика, али и различиту техничку опремљеност, договорили смо се са њима и њиховим родитељима о подели задужења и улога. </a:t>
            </a:r>
            <a:endParaRPr lang="sr-Cyrl-RS" sz="16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sr-Cyrl-RS" sz="16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Комплетна комуникација између свих реализатора филма одвијала се на даљину- преко телефона, Вибера, Месинџера и имејла.</a:t>
            </a:r>
            <a:endParaRPr lang="sr-Cyrl-RS" sz="16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sr-Cyrl-RS" altLang="en-US" sz="24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Рад на тексту</a:t>
            </a:r>
            <a:endParaRPr lang="sr-Cyrl-RS" altLang="en-US" sz="240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64490" y="1569720"/>
            <a:ext cx="4032250" cy="302387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569720"/>
            <a:ext cx="4032250" cy="30238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706120"/>
          </a:xfrm>
        </p:spPr>
        <p:txBody>
          <a:bodyPr/>
          <a:p>
            <a:r>
              <a:rPr lang="sr-Cyrl-RS" altLang="en-US" sz="28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Циљеви пројекта</a:t>
            </a:r>
            <a:endParaRPr lang="sr-Cyrl-RS" altLang="en-US" sz="280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4975860"/>
          </a:xfrm>
        </p:spPr>
        <p:txBody>
          <a:bodyPr/>
          <a:p>
            <a:r>
              <a:rPr lang="sr-Cyrl-RS" altLang="en-US" sz="1800">
                <a:latin typeface="Comic Sans MS" panose="030F0702030302020204" charset="0"/>
                <a:cs typeface="Comic Sans MS" panose="030F0702030302020204" charset="0"/>
              </a:rPr>
              <a:t>У условима изолације и одвијања наставе на даљину, осетили смо потребу да ученицима кроз овај филм пружимо додатну подршку да преброде тешка времена и јачамо осећај заједништва и припадности школи, који је и иначе итекако присутан међу нашим ђацима и наставницима. </a:t>
            </a:r>
            <a:endParaRPr lang="sr-Cyrl-RS" altLang="en-US" sz="18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sr-Cyrl-RS" altLang="en-US" sz="1800">
                <a:latin typeface="Comic Sans MS" panose="030F0702030302020204" charset="0"/>
                <a:cs typeface="Comic Sans MS" panose="030F0702030302020204" charset="0"/>
              </a:rPr>
              <a:t>Поред тога, настојали смо да подстакнемо развијање креативности и дигиталне компетенције како ученика, тако и наставника.</a:t>
            </a:r>
            <a:endParaRPr lang="sr-Cyrl-RS" altLang="en-US" sz="18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sr-Cyrl-RS" altLang="en-US" sz="1800">
                <a:latin typeface="Comic Sans MS" panose="030F0702030302020204" charset="0"/>
                <a:cs typeface="Comic Sans MS" panose="030F0702030302020204" charset="0"/>
              </a:rPr>
              <a:t>Укључивши у пројекат и родитеље, намера нам је била да и њих укључимо у рад школе на креативан начин.</a:t>
            </a:r>
            <a:endParaRPr lang="sr-Cyrl-RS" altLang="en-US" sz="18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sr-Cyrl-RS" altLang="en-US" sz="1800">
                <a:latin typeface="Comic Sans MS" panose="030F0702030302020204" charset="0"/>
                <a:cs typeface="Comic Sans MS" panose="030F0702030302020204" charset="0"/>
              </a:rPr>
              <a:t>Поред свега тога, овим јединственим начином обележавањем Дана школе, циљ нам је био да је промовишемо у граду и шире, али и да истакнемо значај образовања, солидарности, хуманости, породичних вредности и здравих стилова живота,  управо због кризних времена која су погодила читав свет.</a:t>
            </a:r>
            <a:endParaRPr lang="sr-Cyrl-RS" altLang="en-US" sz="180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655" y="274955"/>
            <a:ext cx="8018145" cy="680085"/>
          </a:xfrm>
        </p:spPr>
        <p:txBody>
          <a:bodyPr/>
          <a:p>
            <a:r>
              <a:rPr lang="sr-Cyrl-RS" altLang="en-US" sz="24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Реализација пројекта</a:t>
            </a:r>
            <a:endParaRPr lang="sr-Cyrl-RS" altLang="en-US" sz="240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5860"/>
            <a:ext cx="8229600" cy="4525963"/>
          </a:xfrm>
        </p:spPr>
        <p:txBody>
          <a:bodyPr/>
          <a:p>
            <a:r>
              <a:rPr lang="sr-Cyrl-RS" altLang="en-US" sz="1800">
                <a:latin typeface="Comic Sans MS" panose="030F0702030302020204" charset="0"/>
                <a:cs typeface="Comic Sans MS" panose="030F0702030302020204" charset="0"/>
              </a:rPr>
              <a:t>Пројекат је реализован за око две седмице.</a:t>
            </a:r>
            <a:endParaRPr lang="sr-Cyrl-RS" altLang="en-US" sz="18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sr-Cyrl-RS" altLang="en-US" sz="18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Прва фаза</a:t>
            </a:r>
            <a:r>
              <a:rPr lang="sr-Cyrl-RS" altLang="en-US" sz="1800">
                <a:latin typeface="Comic Sans MS" panose="030F0702030302020204" charset="0"/>
                <a:cs typeface="Comic Sans MS" panose="030F0702030302020204" charset="0"/>
              </a:rPr>
              <a:t> је подразумевала рад на тексту, поделу задужења и улога. У овој фази, ученици су уз минималне инструкције наставника , уз помоћ својих породица снимали клипове са својим сценама, када су показали висок ниво креативности, јер су на постојећи текст додавали и бројне маестралне импровизације, бринули сами о костимима и сценографији. Неке од клипова су сами ученици, или уз помоћ својих породица, и монтирали и тако готове их прослеђивали наставницима. Моја улога била је да сав материјал разврставам по фолдерима, ради лакше монтаже на крају. Осим тога, колеге и ја смо по потреби давали смернице ученицима како да неку сцену одглуме, или како да превазилазе техничке проблеме. </a:t>
            </a:r>
            <a:endParaRPr lang="sr-Cyrl-RS" altLang="en-US" sz="180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65" y="859155"/>
            <a:ext cx="8230235" cy="5267325"/>
          </a:xfrm>
        </p:spPr>
        <p:txBody>
          <a:bodyPr/>
          <a:p>
            <a:r>
              <a:rPr lang="sr-Cyrl-RS" altLang="en-US" sz="18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Друга фаза</a:t>
            </a:r>
            <a:r>
              <a:rPr lang="sr-Cyrl-RS" altLang="en-US" sz="1800">
                <a:latin typeface="Comic Sans MS" panose="030F0702030302020204" charset="0"/>
                <a:cs typeface="Comic Sans MS" panose="030F0702030302020204" charset="0"/>
              </a:rPr>
              <a:t> пројекта подразумевала је одабир музичких нумера и остваривање сарадње са локалном телевизијом и зајечарским музичарима</a:t>
            </a:r>
            <a:r>
              <a:rPr lang="sr-Latn-RS" altLang="sr-Cyrl-RS" sz="1800">
                <a:latin typeface="Comic Sans MS" panose="030F0702030302020204" charset="0"/>
                <a:cs typeface="Comic Sans MS" panose="030F0702030302020204" charset="0"/>
              </a:rPr>
              <a:t>,</a:t>
            </a:r>
            <a:r>
              <a:rPr lang="sr-Cyrl-RS" altLang="sr-Cyrl-RS" sz="1800">
                <a:latin typeface="Comic Sans MS" panose="030F0702030302020204" charset="0"/>
                <a:cs typeface="Comic Sans MS" panose="030F0702030302020204" charset="0"/>
              </a:rPr>
              <a:t> кaо и монтажу филма.</a:t>
            </a:r>
            <a:endParaRPr lang="sr-Cyrl-RS" altLang="en-US" sz="18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sr-Cyrl-RS" altLang="en-US" sz="1800">
                <a:latin typeface="Comic Sans MS" panose="030F0702030302020204" charset="0"/>
                <a:cs typeface="Comic Sans MS" panose="030F0702030302020204" charset="0"/>
              </a:rPr>
              <a:t>Са посебним поносом можемо да истакнемо да је у реализацији два спота, “Химне Десанки” (текст и композиција- Гордана Вељковић, наша наставница музичке културе) и обради песме </a:t>
            </a:r>
            <a:r>
              <a:rPr lang="sr-Latn-RS" altLang="sr-Cyrl-RS" sz="1800">
                <a:latin typeface="Comic Sans MS" panose="030F0702030302020204" charset="0"/>
                <a:cs typeface="Comic Sans MS" panose="030F0702030302020204" charset="0"/>
              </a:rPr>
              <a:t>“</a:t>
            </a:r>
            <a:r>
              <a:rPr lang="sr-Latn-RS" altLang="en-US" sz="1800">
                <a:latin typeface="Comic Sans MS" panose="030F0702030302020204" charset="0"/>
                <a:cs typeface="Comic Sans MS" panose="030F0702030302020204" charset="0"/>
              </a:rPr>
              <a:t>Imagine” </a:t>
            </a:r>
            <a:r>
              <a:rPr lang="sr-Cyrl-RS" altLang="en-US" sz="1800">
                <a:latin typeface="Comic Sans MS" panose="030F0702030302020204" charset="0"/>
                <a:cs typeface="Comic Sans MS" panose="030F0702030302020204" charset="0"/>
              </a:rPr>
              <a:t>Џ. Ленона, а оба су снимљена на даљину, поред наших ученика , учествовало и 16 бивших ђака наше школе, сада средњошколаца и студената, као и већ свршених студената, а под вођством наше наставнице немачког језика, Александре Стојановић, док је спотове монтирао музичар Ивица Поповић.</a:t>
            </a:r>
            <a:endParaRPr lang="sr-Cyrl-RS" altLang="en-US" sz="18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sr-Cyrl-RS" altLang="en-US" sz="1800">
                <a:latin typeface="Comic Sans MS" panose="030F0702030302020204" charset="0"/>
                <a:cs typeface="Comic Sans MS" panose="030F0702030302020204" charset="0"/>
              </a:rPr>
              <a:t>За монтажу већег дела филма био је задужен ученик 6. разреда, Петар Радосављевић, док је коначну монтажу и продукцију филма урадила локална телевизија Т1.</a:t>
            </a:r>
            <a:endParaRPr lang="sr-Cyrl-RS" altLang="en-US" sz="180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"/>
            <a:ext cx="8229600" cy="4525963"/>
          </a:xfrm>
        </p:spPr>
        <p:txBody>
          <a:bodyPr/>
          <a:p>
            <a:r>
              <a:rPr lang="en-US" sz="2000">
                <a:latin typeface="Comic Sans MS" panose="030F0702030302020204" charset="0"/>
                <a:cs typeface="Comic Sans MS" panose="030F0702030302020204" charset="0"/>
              </a:rPr>
              <a:t>Филм „Замисли… и то ће проћи“ доживео је своју премијеру тачно у 11 сати, у суботу, 16. маја, када су га ученици могли одгледати преко школског сајта, који је за ову прилику добио ново, празнично рухо, и тога дана у целини је био посвећен животу и делу песникиње Десанке Максимовић, чији рођендан школа прославља.</a:t>
            </a:r>
            <a:endParaRPr lang="en-US" sz="20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sz="2000">
                <a:latin typeface="Comic Sans MS" panose="030F0702030302020204" charset="0"/>
                <a:cs typeface="Comic Sans MS" panose="030F0702030302020204" charset="0"/>
              </a:rPr>
              <a:t>За тај  нови имиџ сајта заслужни су наставници Игор Василијић, наставник математике</a:t>
            </a:r>
            <a:r>
              <a:rPr lang="sr-Cyrl-RS" altLang="en-US" sz="2000">
                <a:latin typeface="Comic Sans MS" panose="030F0702030302020204" charset="0"/>
                <a:cs typeface="Comic Sans MS" panose="030F0702030302020204" charset="0"/>
              </a:rPr>
              <a:t>, </a:t>
            </a:r>
            <a:r>
              <a:rPr lang="en-US" sz="2000">
                <a:latin typeface="Comic Sans MS" panose="030F0702030302020204" charset="0"/>
                <a:cs typeface="Comic Sans MS" panose="030F0702030302020204" charset="0"/>
              </a:rPr>
              <a:t>Дејан Трифуновић, наставник техничког образовања, </a:t>
            </a:r>
            <a:r>
              <a:rPr lang="sr-Cyrl-RS" altLang="en-US" sz="2000">
                <a:latin typeface="Comic Sans MS" panose="030F0702030302020204" charset="0"/>
                <a:cs typeface="Comic Sans MS" panose="030F0702030302020204" charset="0"/>
              </a:rPr>
              <a:t>Браниша Ђорђевић, наставник ликовне културе,</a:t>
            </a:r>
            <a:r>
              <a:rPr lang="en-US" sz="2000"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sr-Cyrl-RS" altLang="en-US" sz="2000">
                <a:latin typeface="Comic Sans MS" panose="030F0702030302020204" charset="0"/>
                <a:cs typeface="Comic Sans MS" panose="030F0702030302020204" charset="0"/>
              </a:rPr>
              <a:t>као и наставница Лидија Миленковић, </a:t>
            </a:r>
            <a:r>
              <a:rPr lang="en-US" sz="2000">
                <a:latin typeface="Comic Sans MS" panose="030F0702030302020204" charset="0"/>
                <a:cs typeface="Comic Sans MS" panose="030F0702030302020204" charset="0"/>
              </a:rPr>
              <a:t>што само сведочи о томе да иза сваког успешног подухвата, поготову у образовању, стоји заједнички рад и партнерски однос наставника, ђака, родитеља и локалне заједнице. </a:t>
            </a:r>
            <a:endParaRPr lang="en-US" sz="20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sz="1800">
                <a:latin typeface="Comic Sans MS" panose="030F0702030302020204" charset="0"/>
                <a:cs typeface="Comic Sans MS" panose="030F0702030302020204" charset="0"/>
              </a:rPr>
              <a:t>https://osdesankazajecar.edu.rs/ https://www.youtube.com/watch?v=2iOu3sw-HqI&amp;t=478s</a:t>
            </a:r>
            <a:endParaRPr lang="en-US" sz="180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586740"/>
          </a:xfrm>
        </p:spPr>
        <p:txBody>
          <a:bodyPr/>
          <a:p>
            <a:r>
              <a:rPr lang="sr-Cyrl-RS" altLang="en-US" sz="24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Евалуација пројекта</a:t>
            </a:r>
            <a:endParaRPr lang="sr-Cyrl-RS" altLang="en-US" sz="240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62330"/>
            <a:ext cx="4032250" cy="5264150"/>
          </a:xfrm>
        </p:spPr>
        <p:txBody>
          <a:bodyPr/>
          <a:p>
            <a:r>
              <a:rPr lang="sr-Cyrl-RS" altLang="en-US" sz="1400">
                <a:latin typeface="Comic Sans MS" panose="030F0702030302020204" charset="0"/>
                <a:cs typeface="Comic Sans MS" panose="030F0702030302020204" charset="0"/>
              </a:rPr>
              <a:t>Евалуација пројекта је у току, кроз упитнике прослеђене ученицима и родитељима и подаци ће бити обрађени.</a:t>
            </a:r>
            <a:endParaRPr lang="sr-Cyrl-RS" altLang="en-US" sz="14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sr-Cyrl-RS" altLang="en-US" sz="1400">
                <a:latin typeface="Comic Sans MS" panose="030F0702030302020204" charset="0"/>
                <a:cs typeface="Comic Sans MS" panose="030F0702030302020204" charset="0"/>
              </a:rPr>
              <a:t>Оно што већ имамо су реакције публике- готово 1800 прегледа филма на </a:t>
            </a:r>
            <a:r>
              <a:rPr lang="sr-Latn-RS" altLang="en-US" sz="1400">
                <a:latin typeface="Comic Sans MS" panose="030F0702030302020204" charset="0"/>
                <a:cs typeface="Comic Sans MS" panose="030F0702030302020204" charset="0"/>
              </a:rPr>
              <a:t>Youtube</a:t>
            </a:r>
            <a:r>
              <a:rPr lang="sr-Cyrl-RS" altLang="sr-Latn-RS" sz="1400">
                <a:latin typeface="Comic Sans MS" panose="030F0702030302020204" charset="0"/>
                <a:cs typeface="Comic Sans MS" panose="030F0702030302020204" charset="0"/>
              </a:rPr>
              <a:t>-у, као и бројни позитивни коментари на друштвеним мрежама.</a:t>
            </a:r>
            <a:endParaRPr lang="sr-Cyrl-RS" altLang="sr-Latn-RS" sz="14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sr-Cyrl-RS" altLang="sr-Latn-RS" sz="1400">
                <a:latin typeface="Comic Sans MS" panose="030F0702030302020204" charset="0"/>
                <a:cs typeface="Comic Sans MS" panose="030F0702030302020204" charset="0"/>
              </a:rPr>
              <a:t>Неколико локалних интернет портала поделило је чланак о нашем несвакидашњем начину обележавања Дана школе.</a:t>
            </a:r>
            <a:endParaRPr lang="sr-Cyrl-RS" altLang="sr-Latn-RS" sz="1400">
              <a:latin typeface="Comic Sans MS" panose="030F0702030302020204" charset="0"/>
              <a:cs typeface="Comic Sans MS" panose="030F0702030302020204" charset="0"/>
            </a:endParaRPr>
          </a:p>
          <a:p>
            <a:endParaRPr lang="sr-Cyrl-RS" altLang="sr-Latn-RS" sz="1400"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741035" y="3164840"/>
            <a:ext cx="2746375" cy="1813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065" y="952500"/>
            <a:ext cx="2774315" cy="2112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880" y="3435985"/>
            <a:ext cx="3255645" cy="15424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63525" y="184150"/>
            <a:ext cx="2275205" cy="480377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57875" y="2531745"/>
            <a:ext cx="2828925" cy="2408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730" y="715645"/>
            <a:ext cx="3054985" cy="1527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720" y="427355"/>
            <a:ext cx="3517265" cy="2104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8730" y="2734945"/>
            <a:ext cx="3409315" cy="17462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4715</Words>
  <Application>WPS Presentation</Application>
  <PresentationFormat>Presentación en pantalla</PresentationFormat>
  <Paragraphs>40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SimSun</vt:lpstr>
      <vt:lpstr>Wingdings</vt:lpstr>
      <vt:lpstr>Comic Sans MS</vt:lpstr>
      <vt:lpstr>Microsoft YaHei</vt:lpstr>
      <vt:lpstr/>
      <vt:lpstr>Arial Unicode MS</vt:lpstr>
      <vt:lpstr>Calibri</vt:lpstr>
      <vt:lpstr>Segoe Print</vt:lpstr>
      <vt:lpstr>Diseño predeterminado</vt:lpstr>
      <vt:lpstr>  ОШ “Десанка Максимовић”, Зајечар  Пројекат: Дан школе на даљину    ФИЛМ   ЗАМИСЛИ...И ТО ЋЕ ПРОЋИ</vt:lpstr>
      <vt:lpstr>Идеја</vt:lpstr>
      <vt:lpstr>Рад на тексту</vt:lpstr>
      <vt:lpstr>Циљеви пројекта</vt:lpstr>
      <vt:lpstr>Реализација пројекта</vt:lpstr>
      <vt:lpstr>PowerPoint 演示文稿</vt:lpstr>
      <vt:lpstr>PowerPoint 演示文稿</vt:lpstr>
      <vt:lpstr>Евалуација пројекта</vt:lpstr>
      <vt:lpstr>PowerPoint 演示文稿</vt:lpstr>
      <vt:lpstr>           Наш dream team Лидија Миленковић, Стеван Јовановић и Бранкица Потић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Nastavnik</cp:lastModifiedBy>
  <cp:revision>149</cp:revision>
  <dcterms:created xsi:type="dcterms:W3CDTF">2010-05-23T14:28:00Z</dcterms:created>
  <dcterms:modified xsi:type="dcterms:W3CDTF">2020-05-22T12:24:58Z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